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28" r:id="rId2"/>
    <p:sldId id="330" r:id="rId3"/>
    <p:sldId id="373" r:id="rId4"/>
    <p:sldId id="372" r:id="rId5"/>
    <p:sldId id="370" r:id="rId6"/>
    <p:sldId id="371" r:id="rId7"/>
    <p:sldId id="378" r:id="rId8"/>
    <p:sldId id="376" r:id="rId9"/>
    <p:sldId id="377" r:id="rId10"/>
    <p:sldId id="3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1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D34B-9B90-9C44-97A5-C4520EC6D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IPG for Distributed Beamforming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86522-E19D-9841-99F5-F4AF65CBB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300A8-9188-4643-8521-99F009CDA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30425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9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5"/>
            <a:ext cx="10515600" cy="4298178"/>
          </a:xfrm>
        </p:spPr>
        <p:txBody>
          <a:bodyPr/>
          <a:lstStyle/>
          <a:p>
            <a:r>
              <a:rPr lang="en-US" dirty="0"/>
              <a:t>Including ML approaches to remove unnecessary agents</a:t>
            </a:r>
          </a:p>
          <a:p>
            <a:r>
              <a:rPr lang="en-US" dirty="0"/>
              <a:t>Improving position optimizer robustness</a:t>
            </a:r>
          </a:p>
          <a:p>
            <a:pPr lvl="1"/>
            <a:r>
              <a:rPr lang="en-US" dirty="0"/>
              <a:t>Intelligent penalties on agent motion</a:t>
            </a:r>
          </a:p>
          <a:p>
            <a:pPr lvl="1"/>
            <a:r>
              <a:rPr lang="en-US" dirty="0"/>
              <a:t>Barrier functions to prevent agents from getting close enough to cause coupling</a:t>
            </a:r>
          </a:p>
          <a:p>
            <a:r>
              <a:rPr lang="en-US" dirty="0"/>
              <a:t>Iterative Optimization</a:t>
            </a:r>
          </a:p>
          <a:p>
            <a:pPr lvl="1"/>
            <a:r>
              <a:rPr lang="en-US" dirty="0"/>
              <a:t>Running IPG to optimize multiple parameters in sequence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1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- Beamforming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285"/>
                <a:ext cx="10808368" cy="4298178"/>
              </a:xfrm>
            </p:spPr>
            <p:txBody>
              <a:bodyPr/>
              <a:lstStyle/>
              <a:p>
                <a:r>
                  <a:rPr lang="en-US" dirty="0"/>
                  <a:t>Given an array of </a:t>
                </a:r>
                <a:r>
                  <a:rPr lang="en-US" i="1" dirty="0"/>
                  <a:t>n</a:t>
                </a:r>
                <a:r>
                  <a:rPr lang="en-US" dirty="0"/>
                  <a:t> transmitters the array factor (AF) at receiver </a:t>
                </a:r>
                <a:r>
                  <a:rPr lang="en-US" i="1" dirty="0" err="1"/>
                  <a:t>i</a:t>
                </a:r>
                <a:r>
                  <a:rPr lang="en-US" dirty="0"/>
                  <a:t> can be found as: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Transmitters have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/>
                  <a:t>,</a:t>
                </a:r>
                <a:r>
                  <a:rPr lang="en-US" dirty="0"/>
                  <a:t> 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Receivers have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polar coordinates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285"/>
                <a:ext cx="10808368" cy="4298178"/>
              </a:xfrm>
              <a:blipFill>
                <a:blip r:embed="rId2"/>
                <a:stretch>
                  <a:fillRect l="-1015" t="-1277" r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09AD3D8-05EC-C60F-8626-54252981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77" y="2903621"/>
            <a:ext cx="3168601" cy="2376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5"/>
            <a:ext cx="10515600" cy="4298178"/>
          </a:xfrm>
        </p:spPr>
        <p:txBody>
          <a:bodyPr/>
          <a:lstStyle/>
          <a:p>
            <a:r>
              <a:rPr lang="en-US" dirty="0"/>
              <a:t>Given a set of </a:t>
            </a:r>
            <a:r>
              <a:rPr lang="en-US" i="1" dirty="0"/>
              <a:t>n</a:t>
            </a:r>
            <a:r>
              <a:rPr lang="en-US" dirty="0"/>
              <a:t> agents and a desired beampattern sampled at </a:t>
            </a:r>
            <a:r>
              <a:rPr lang="en-US" i="1" dirty="0"/>
              <a:t>s</a:t>
            </a:r>
            <a:r>
              <a:rPr lang="en-US" dirty="0"/>
              <a:t> points, modify agent parameters to reconstruct the desired beampattern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FD3F141-24C6-C4B9-4E03-E55D5A22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03621"/>
            <a:ext cx="3168600" cy="23764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C3FBA9B-23AA-2524-9BEF-2DC61136DFBD}"/>
              </a:ext>
            </a:extLst>
          </p:cNvPr>
          <p:cNvSpPr/>
          <p:nvPr/>
        </p:nvSpPr>
        <p:spPr>
          <a:xfrm>
            <a:off x="3790322" y="3792347"/>
            <a:ext cx="653344" cy="346516"/>
          </a:xfrm>
          <a:prstGeom prst="rightArrow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AFD31D-0692-C281-BE95-E83D7D0D899F}"/>
              </a:ext>
            </a:extLst>
          </p:cNvPr>
          <p:cNvSpPr/>
          <p:nvPr/>
        </p:nvSpPr>
        <p:spPr>
          <a:xfrm>
            <a:off x="7323599" y="3792347"/>
            <a:ext cx="653344" cy="346516"/>
          </a:xfrm>
          <a:prstGeom prst="rightArrow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71625DD-7DED-EC24-5E1C-51CDD6514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80" y="4057325"/>
            <a:ext cx="2126194" cy="1774138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9ACE0721-B536-CB2A-7CFE-76256310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543" y="2198413"/>
            <a:ext cx="2235134" cy="1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06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5"/>
            <a:ext cx="10515600" cy="4298178"/>
          </a:xfrm>
        </p:spPr>
        <p:txBody>
          <a:bodyPr/>
          <a:lstStyle/>
          <a:p>
            <a:r>
              <a:rPr lang="en-US" dirty="0"/>
              <a:t>Transmitters communicate with a central server</a:t>
            </a:r>
          </a:p>
          <a:p>
            <a:r>
              <a:rPr lang="en-US" dirty="0"/>
              <a:t>There is no transmitter-to-transmitter or transmitter-to-receiver communication (no feedback)</a:t>
            </a:r>
          </a:p>
          <a:p>
            <a:r>
              <a:rPr lang="en-US" dirty="0"/>
              <a:t>Transmitters are synchronized at the start of a run</a:t>
            </a:r>
          </a:p>
          <a:p>
            <a:r>
              <a:rPr lang="en-US" dirty="0"/>
              <a:t>No coupling between transmitters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1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IPG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285"/>
                <a:ext cx="10515600" cy="4298178"/>
              </a:xfrm>
            </p:spPr>
            <p:txBody>
              <a:bodyPr/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a positive weight coefficient for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receiver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285"/>
                <a:ext cx="10515600" cy="4298178"/>
              </a:xfrm>
              <a:blipFill>
                <a:blip r:embed="rId2"/>
                <a:stretch>
                  <a:fillRect l="-1043" t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8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for Phase/Amplitude IPG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B6CA-60D4-D342-A234-2332F483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5"/>
            <a:ext cx="10515600" cy="4298178"/>
          </a:xfrm>
        </p:spPr>
        <p:txBody>
          <a:bodyPr/>
          <a:lstStyle/>
          <a:p>
            <a:r>
              <a:rPr lang="en-US" dirty="0"/>
              <a:t>In this demo we want to demonstrate </a:t>
            </a:r>
            <a:r>
              <a:rPr lang="en-US" i="1" dirty="0" err="1"/>
              <a:t>nullforming</a:t>
            </a:r>
            <a:endParaRPr lang="en-US" i="1" dirty="0"/>
          </a:p>
          <a:p>
            <a:r>
              <a:rPr lang="en-US" i="1" dirty="0"/>
              <a:t>#Tx: 11, #Rx: 9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D9EA1C3-6D64-6180-9149-3660D1E49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" r="6560"/>
          <a:stretch/>
        </p:blipFill>
        <p:spPr>
          <a:xfrm>
            <a:off x="461319" y="2550494"/>
            <a:ext cx="3608174" cy="300028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9BF887B-E095-73F4-53EE-D22036C80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9" r="8004"/>
          <a:stretch/>
        </p:blipFill>
        <p:spPr>
          <a:xfrm>
            <a:off x="4209533" y="2373492"/>
            <a:ext cx="3748216" cy="318050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29807B1-270F-C10A-79E2-1CC5C155A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4" r="4789"/>
          <a:stretch/>
        </p:blipFill>
        <p:spPr>
          <a:xfrm>
            <a:off x="8064836" y="2396266"/>
            <a:ext cx="3863546" cy="31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1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IPG Formulation – Position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284"/>
                <a:ext cx="10515600" cy="472439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Update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l-GR" dirty="0"/>
                  <a:t>β</a:t>
                </a:r>
                <a:r>
                  <a:rPr lang="en-US" dirty="0"/>
                  <a:t> is a positive scalar determining preconditioner convergence 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284"/>
                <a:ext cx="10515600" cy="4724399"/>
              </a:xfrm>
              <a:blipFill>
                <a:blip r:embed="rId2"/>
                <a:stretch>
                  <a:fillRect l="-928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9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Progress on Position IPG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285"/>
                <a:ext cx="10515600" cy="4298178"/>
              </a:xfrm>
            </p:spPr>
            <p:txBody>
              <a:bodyPr/>
              <a:lstStyle/>
              <a:p>
                <a:r>
                  <a:rPr lang="en-US" dirty="0"/>
                  <a:t>Initial run: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=.001,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.001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285"/>
                <a:ext cx="10515600" cy="4298178"/>
              </a:xfrm>
              <a:blipFill>
                <a:blip r:embed="rId2"/>
                <a:stretch>
                  <a:fillRect l="-1043" t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4D65415-B3C7-E62E-9516-E3685AB27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2" y="1905778"/>
            <a:ext cx="5333333" cy="4000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BB9DFF0-E050-49CB-70C0-D6E4B2C8A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30" y="1905778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5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D134-B739-3C4F-9C70-4C15AB73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Progress on Position IPG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738"/>
                <a:ext cx="10515600" cy="4506725"/>
              </a:xfrm>
            </p:spPr>
            <p:txBody>
              <a:bodyPr/>
              <a:lstStyle/>
              <a:p>
                <a:r>
                  <a:rPr lang="en-US" dirty="0"/>
                  <a:t>Applied L2 penalty on distance traveled: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=.001</m:t>
                    </m:r>
                  </m:oMath>
                </a14:m>
                <a:r>
                  <a:rPr lang="en-US" dirty="0"/>
                  <a:t>, S positive definite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B6CA-60D4-D342-A234-2332F483D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738"/>
                <a:ext cx="10515600" cy="4506725"/>
              </a:xfrm>
              <a:blipFill>
                <a:blip r:embed="rId2"/>
                <a:stretch>
                  <a:fillRect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E8171-EB85-4746-8D94-A24449DA0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>
                <a:solidFill>
                  <a:schemeClr val="bg1"/>
                </a:solidFill>
              </a:rPr>
              <a:t>eng.umd.edu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AA82A35-F528-C1BB-9267-D92EB2CB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1" y="2023221"/>
            <a:ext cx="5333333" cy="40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DE154F7-9C18-FAB9-E39C-37CE2BBC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36" y="2023221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Clark_PPT_Template_LF-9-22-20" id="{75221081-9BCF-48AE-AD77-F513C7F0D82C}" vid="{F25D7244-20F2-4321-BA1E-59210A6D05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UMD_Clark_PPT_Template_LF-9-22-20</Template>
  <TotalTime>514</TotalTime>
  <Words>356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Trebuchet MS</vt:lpstr>
      <vt:lpstr>Office Theme</vt:lpstr>
      <vt:lpstr>IPG for Distributed Beamforming</vt:lpstr>
      <vt:lpstr>Background - Beamforming</vt:lpstr>
      <vt:lpstr>Problem Statement</vt:lpstr>
      <vt:lpstr>Problem Statement - Assumptions</vt:lpstr>
      <vt:lpstr>IPG Formulation</vt:lpstr>
      <vt:lpstr>Results for Phase/Amplitude IPG</vt:lpstr>
      <vt:lpstr>IPG Formulation – Position Optimization</vt:lpstr>
      <vt:lpstr>Progress on Position IPG</vt:lpstr>
      <vt:lpstr>Progress on Position IPG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IPG for Distributed Beamforming</dc:title>
  <dc:creator>Alexander Philip Beyer</dc:creator>
  <cp:lastModifiedBy>Alexander Philip Beyer</cp:lastModifiedBy>
  <cp:revision>1</cp:revision>
  <dcterms:created xsi:type="dcterms:W3CDTF">2023-02-16T16:04:57Z</dcterms:created>
  <dcterms:modified xsi:type="dcterms:W3CDTF">2023-02-17T00:39:38Z</dcterms:modified>
</cp:coreProperties>
</file>